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sldIdLst>
    <p:sldId id="296" r:id="rId2"/>
    <p:sldId id="294" r:id="rId3"/>
    <p:sldId id="256" r:id="rId4"/>
    <p:sldId id="259" r:id="rId5"/>
    <p:sldId id="287" r:id="rId6"/>
    <p:sldId id="286" r:id="rId7"/>
    <p:sldId id="260" r:id="rId8"/>
    <p:sldId id="289" r:id="rId9"/>
    <p:sldId id="290" r:id="rId10"/>
    <p:sldId id="262" r:id="rId11"/>
    <p:sldId id="263" r:id="rId12"/>
    <p:sldId id="264" r:id="rId13"/>
    <p:sldId id="269" r:id="rId14"/>
    <p:sldId id="268" r:id="rId15"/>
    <p:sldId id="267" r:id="rId16"/>
    <p:sldId id="292" r:id="rId17"/>
    <p:sldId id="265" r:id="rId18"/>
    <p:sldId id="270" r:id="rId19"/>
    <p:sldId id="271" r:id="rId20"/>
    <p:sldId id="293" r:id="rId21"/>
    <p:sldId id="273" r:id="rId22"/>
    <p:sldId id="274" r:id="rId23"/>
    <p:sldId id="275" r:id="rId24"/>
    <p:sldId id="277" r:id="rId25"/>
    <p:sldId id="278" r:id="rId26"/>
    <p:sldId id="279" r:id="rId27"/>
    <p:sldId id="29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F02"/>
    <a:srgbClr val="663300"/>
    <a:srgbClr val="624106"/>
    <a:srgbClr val="A818AB"/>
    <a:srgbClr val="2C260E"/>
    <a:srgbClr val="993366"/>
    <a:srgbClr val="40124E"/>
    <a:srgbClr val="302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81F4C2-D99E-4998-8C0C-F8557FE35690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E201C-4B9E-441C-B416-572F183B0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EA61-E1D7-4599-91CD-E271CD666499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54CC-2188-418A-AAB7-205EDAB81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63B5-8BF1-40F1-BF2D-A1307D6A1007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981B-8347-44FE-8356-F529615D7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84B77-82B4-4DFA-A6F4-E92F6838759C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7C57D2-AF17-40A9-A9E7-3667AB73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D67F-0BF4-42CA-8C9E-0064555803AA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575F-00FD-4B0E-83B0-011D0482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18291-2489-41B6-A776-D3C5CACBB439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1C97AA-07E4-4625-8622-EDEA5D9E5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49AB-1B0E-4E9B-91A6-D928ECD6399A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A833-1815-4D7F-85C1-C6D50B4E4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4BED5-E9CF-4D06-B90B-D05C5AFA5DC1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9FA6C-7E0A-4A6D-B686-5A2CC355A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9612F6-1D29-4266-8477-548300446849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A0AB8-3D2F-4D0D-BBC9-AA77DAD3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D934-65C2-4D9F-90C6-D38700226245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9EDD-10F3-4CFA-9CAB-4BF08D53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FC9AD4-6E8D-4AE5-B8F8-22B2F3DDD56C}" type="datetimeFigureOut">
              <a:rPr lang="ru-RU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000D322-58BB-4C07-8BF1-215D4CA2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84" r:id="rId2"/>
    <p:sldLayoutId id="2147484190" r:id="rId3"/>
    <p:sldLayoutId id="2147484185" r:id="rId4"/>
    <p:sldLayoutId id="2147484191" r:id="rId5"/>
    <p:sldLayoutId id="2147484186" r:id="rId6"/>
    <p:sldLayoutId id="2147484192" r:id="rId7"/>
    <p:sldLayoutId id="2147484193" r:id="rId8"/>
    <p:sldLayoutId id="2147484187" r:id="rId9"/>
    <p:sldLayoutId id="214748418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new_wnd('large_photo.php?lang=ru&amp;photo=5503p.jpg'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429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42988" y="1557338"/>
            <a:ext cx="67675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581F02"/>
                </a:solidFill>
                <a:latin typeface="Monotype Corsiva" pitchFamily="66" charset="0"/>
              </a:rPr>
              <a:t>Современный человек находится перед гималаями библиотек в положении золотоискателя, которому надо отыскать крупинки золота в массе песка.</a:t>
            </a:r>
          </a:p>
          <a:p>
            <a:pPr algn="ctr"/>
            <a:endParaRPr lang="ru-RU" sz="3600" b="1" i="1">
              <a:solidFill>
                <a:srgbClr val="581F02"/>
              </a:solidFill>
              <a:latin typeface="Monotype Corsiva" pitchFamily="66" charset="0"/>
            </a:endParaRPr>
          </a:p>
          <a:p>
            <a:pPr algn="r"/>
            <a:r>
              <a:rPr lang="ru-RU" sz="3600" b="1" i="1">
                <a:solidFill>
                  <a:srgbClr val="581F02"/>
                </a:solidFill>
                <a:latin typeface="Monotype Corsiva" pitchFamily="66" charset="0"/>
              </a:rPr>
              <a:t>С.И. Вавилов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3429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364" name="Picture 2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313"/>
            <a:ext cx="2881537" cy="421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142852"/>
            <a:ext cx="692948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Алексей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Оленин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000500" y="1357313"/>
            <a:ext cx="486251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Русский археолог, художник Алексей Николаевич Оленин (1753 – 1843) был директором Публичной библиотеки в Санкт-Петербурге с 1811 года, а Президентом Академии художеств – с 1817 года.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285875"/>
            <a:ext cx="3441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45" y="1500602"/>
            <a:ext cx="2791659" cy="421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00232" y="142852"/>
            <a:ext cx="528641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Иван   Крылов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071938" y="1682750"/>
            <a:ext cx="4897437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Великий русский писатель и баснописец Иван Андреевич Крылов (1769 – 1844) с 1812 года и почти до самой смерти работал в Императорской публичной библиотеке Санкт-Петербурга в должности библиотекаря. Прослужив в библиотеке почти 30 лет, И.А. Крылов составил каталог русских книг.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3286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2" name="Picture 2" descr="Якоб Грим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71464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142852"/>
            <a:ext cx="435771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Якоб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Гримм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924300" y="1789113"/>
            <a:ext cx="49339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4000" b="1" i="1">
                <a:solidFill>
                  <a:srgbClr val="624106"/>
                </a:solidFill>
                <a:latin typeface="Monotype Corsiva" pitchFamily="66" charset="0"/>
              </a:rPr>
              <a:t>Немецкий филолог Якоб Гримм (1785 – 1863) в 1808 году получил работу библиотекаря в королевской библиотеке.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429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436" name="Picture 2" descr="Загоскин Михаил Никола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92895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72866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Михаил    Загоскин 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143375" y="1428750"/>
            <a:ext cx="47863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 i="1">
                <a:solidFill>
                  <a:srgbClr val="624106"/>
                </a:solidFill>
                <a:latin typeface="Monotype Corsiva" pitchFamily="66" charset="0"/>
              </a:rPr>
              <a:t>Известный русский писатель Михаил Николаевич Загоскин (1789 – 1852) с 1817 по 1818 год был почётным библиотекарем Императорской публичной библиотеки, а с 1818 по 1820 год работал помощником библиотекаря в русском отделе с И.А. Крыловым.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0" name="Picture 2" descr="Николай Иванович Лобаче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25"/>
            <a:ext cx="2625336" cy="421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Николай   Лобачевский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851275" y="1543050"/>
            <a:ext cx="52927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Выдающийся  математик Николай Иванович Лобачевский (1792 – 1856) был ректором Казанского университета и одновременно библиотекарем. Пополнил библиотеку изданиями на разных языках, ввёл строгие правила сохранения фонда.  Н.И. Лобачевский открыл библиотеку университета для посторонних читателей. 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076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84" name="Picture 2" descr="delvig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357298"/>
            <a:ext cx="261294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214290"/>
            <a:ext cx="821537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Антон   </a:t>
            </a: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Дельвиг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994150" y="1428750"/>
            <a:ext cx="51498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Поэт, издатель и редактор альманахов «Северные цветы» и «Подснежник» Антон Антонович Дельвиг (1798 – 1831), окончив лицей, служил помощником библиотекаря  в Императорской публичной библиотеке под начальством И.А. Крылова.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2623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8" name="Picture 2" descr="G:\МОЛ\Мицкевич55-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4" y="1643050"/>
            <a:ext cx="276177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75009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Адам   Мицкевич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929063" y="2352675"/>
            <a:ext cx="50720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Великий польский поэт (1798 -1895) работал библиотекарем в Национальной библиотеке в Париже с 1852 до конца жизни.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1464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532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257176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Гектор  Берлиоз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57625" y="2097088"/>
            <a:ext cx="50720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Французский композитор и музыкальный критик Гектор Берлиоз (1803 – 1869) в 1839 году был назначен библиотекарем парижской консерватории.</a:t>
            </a:r>
            <a:endParaRPr lang="ru-RU" sz="3200" b="1" i="1">
              <a:solidFill>
                <a:srgbClr val="6241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2857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48962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71414"/>
            <a:ext cx="84296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Владимир   Одоевский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429000" y="1285875"/>
            <a:ext cx="5500688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Писатель, философ, композитор, музыкальный теоретик, изобретатель Владимир Фёдорович Одоевский (1803 – 1869) проработал более 15 лет помощником директора и заведующим Румянцевского музея, который с 1818 года преобразовали в публичную библиотеку.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44613"/>
            <a:ext cx="3214687" cy="45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2" descr="Петр Ершов. Peter Ershov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b="8154"/>
          <a:stretch>
            <a:fillRect/>
          </a:stretch>
        </p:blipFill>
        <p:spPr bwMode="auto">
          <a:xfrm>
            <a:off x="642910" y="1571612"/>
            <a:ext cx="257176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50085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Пётр   Ершов 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851275" y="1609725"/>
            <a:ext cx="52927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Автор знаменитого «Конька-горбунка», Пётр Павлович Ершов (1815 – 1869), работал преподавателем в Тамбовской гимназии. При гимназии была библиотека, для которой П. Ершов много сделал: он каллиграфически переписал каталог, значительно увеличил книжный фонд.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150" y="1268413"/>
            <a:ext cx="6286500" cy="3143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5400" b="1" i="1" smtClean="0">
                <a:solidFill>
                  <a:srgbClr val="581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Известные  люди </a:t>
            </a:r>
            <a:r>
              <a:rPr lang="ru-RU" sz="5400" b="1" i="1" smtClean="0">
                <a:solidFill>
                  <a:srgbClr val="581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sz="5400" b="1" i="1" smtClean="0">
                <a:solidFill>
                  <a:srgbClr val="581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библиотекари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3286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04" name="Picture 2" descr="G:\МОЛ\быч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3" y="1500174"/>
            <a:ext cx="271462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142852"/>
            <a:ext cx="642942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Афанасий   Бычков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000500" y="1498600"/>
            <a:ext cx="489108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Исследователь в области истории, археографии, палеографии. Работал библиотекарем в императорской публичной библиотеке с 1844 – 1899  гг. Значительно увеличил фонд. Восполнил лакуны в фондах отечественных изданий.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214438"/>
            <a:ext cx="34956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7652" name="Picture 2" descr="File:Apollon May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04" y="1428736"/>
            <a:ext cx="294522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214290"/>
            <a:ext cx="692948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Аполлон   Майков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143375" y="2109788"/>
            <a:ext cx="48212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600" b="1" i="1">
                <a:solidFill>
                  <a:srgbClr val="624106"/>
                </a:solidFill>
                <a:latin typeface="Monotype Corsiva" pitchFamily="66" charset="0"/>
              </a:rPr>
              <a:t>Русский поэт Аполлон Майков (1821 – 1897) </a:t>
            </a:r>
          </a:p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600" b="1" i="1">
                <a:solidFill>
                  <a:srgbClr val="624106"/>
                </a:solidFill>
                <a:latin typeface="Monotype Corsiva" pitchFamily="66" charset="0"/>
              </a:rPr>
              <a:t>был библиотекарем  Румянцевского музея до его перенесения в Москву.</a:t>
            </a:r>
          </a:p>
          <a:p>
            <a:pPr>
              <a:spcBef>
                <a:spcPct val="50000"/>
              </a:spcBef>
            </a:pPr>
            <a:endParaRPr lang="ru-RU" sz="28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0591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8676" name="Picture 2" descr="image758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51818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142852"/>
            <a:ext cx="87154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Иван   </a:t>
            </a: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Саввич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  Никитин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429000" y="1439863"/>
            <a:ext cx="55086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Русский поэт Иван Саввич Никитин (1824 – 1861) в родном городе Воронеже в 1859 году открыл книжный магазин с  библиотекой-читальней. Благодаря стараниям Никитина свежие журналы и газеты поступали в Воронеж не более недели после выхода. Он выдавал литературу для чтения беднякам бесплатно.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31273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В.В. Ста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31" y="1428736"/>
            <a:ext cx="265550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142852"/>
            <a:ext cx="592935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Владимир  Стасов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714750" y="1143000"/>
            <a:ext cx="518477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Выдающийся искусствовед, художественный и музыкальный критик Владимир Васильевич Стасов (1824 – 1906) более  пятидесяти лет (с 1855 – 1906) работал в Публичной библиотеке в Петербурге. В 1872 году он был назначен заведующим  Художественным отделением, затем неоднократно исполнял обязанности заведующего библиотекой.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3" y="2085975"/>
            <a:ext cx="4714875" cy="3143250"/>
          </a:xfrm>
        </p:spPr>
        <p:txBody>
          <a:bodyPr>
            <a:noAutofit/>
          </a:bodyPr>
          <a:lstStyle/>
          <a:p>
            <a:pPr marL="17463"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endParaRPr lang="ru-RU" sz="2400" b="1" smtClean="0">
              <a:solidFill>
                <a:srgbClr val="6241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17463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ru-RU" sz="3200" b="1" i="1" smtClean="0">
                <a:solidFill>
                  <a:srgbClr val="624106"/>
                </a:solidFill>
                <a:latin typeface="Monotype Corsiva" pitchFamily="66" charset="0"/>
              </a:rPr>
              <a:t>Русский писатель и поэт Иван Алексеевич Бунин (1870 – 1953), живя в 1891 году в Полтаве, работал библиотекарем земской управы. </a:t>
            </a:r>
          </a:p>
        </p:txBody>
      </p:sp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34956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1748" name="Picture 2" descr="Бунин Иван Алексеевич | Бунин Иван Алексеевич | Русская портретная галер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428736"/>
            <a:ext cx="294936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285728"/>
            <a:ext cx="428628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Иван  Бунин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63" y="1371600"/>
            <a:ext cx="5214937" cy="3929063"/>
          </a:xfrm>
        </p:spPr>
        <p:txBody>
          <a:bodyPr>
            <a:normAutofit/>
          </a:bodyPr>
          <a:lstStyle/>
          <a:p>
            <a:pPr marL="17463"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ru-RU" sz="2200" b="1" smtClean="0">
              <a:solidFill>
                <a:srgbClr val="62410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3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ru-RU" sz="3400" b="1" i="1" smtClean="0">
                <a:solidFill>
                  <a:srgbClr val="624106"/>
                </a:solidFill>
                <a:latin typeface="Monotype Corsiva" pitchFamily="66" charset="0"/>
              </a:rPr>
              <a:t>Русский писатель Михаил Михайлович Пришвин (1873 – 1954), окончив естественный факультет Лейпцигского университета, работал агрономом, а в течение ряда лет был сельским учителем и библиотекарем.</a:t>
            </a:r>
          </a:p>
        </p:txBody>
      </p:sp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17625"/>
            <a:ext cx="33528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2772" name="Picture 2" descr="МИХАИЛ МИХАЙЛОВИЧ ПРИШ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48562"/>
            <a:ext cx="2792177" cy="416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149346"/>
            <a:ext cx="821537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Михаил   Пришвин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714355"/>
            <a:ext cx="4857753" cy="5143519"/>
          </a:xfrm>
        </p:spPr>
        <p:txBody>
          <a:bodyPr>
            <a:normAutofit fontScale="92500" lnSpcReduction="10000"/>
          </a:bodyPr>
          <a:lstStyle/>
          <a:p>
            <a:pPr marL="17463"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ru-RU" sz="2400" b="1" dirty="0" smtClean="0">
              <a:solidFill>
                <a:srgbClr val="6241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174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ru-RU" sz="2800" b="1" i="1" dirty="0" smtClean="0">
                <a:solidFill>
                  <a:srgbClr val="624106"/>
                </a:solidFill>
                <a:latin typeface="Monotype Corsiva" pitchFamily="66" charset="0"/>
              </a:rPr>
              <a:t>Русский писатель, переводчик, литературный критик и языковед Корней Иванович Чуковский (1882 – 1969) в 1957 году открыл на территории своей дачи в </a:t>
            </a:r>
            <a:r>
              <a:rPr lang="ru-RU" sz="2800" b="1" i="1" dirty="0" err="1" smtClean="0">
                <a:solidFill>
                  <a:srgbClr val="624106"/>
                </a:solidFill>
                <a:latin typeface="Monotype Corsiva" pitchFamily="66" charset="0"/>
              </a:rPr>
              <a:t>Переделкино</a:t>
            </a:r>
            <a:r>
              <a:rPr lang="ru-RU" sz="2800" b="1" i="1" dirty="0" smtClean="0">
                <a:solidFill>
                  <a:srgbClr val="624106"/>
                </a:solidFill>
                <a:latin typeface="Monotype Corsiva" pitchFamily="66" charset="0"/>
              </a:rPr>
              <a:t> детскую библиотеку, построенную на собственные сбережения. Впоследствии он подарил её поселковому Совету. К.И. Чуковский ежегодно проводил два праздника книги: «Здравствуй, лето» и «Прощай, лето». </a:t>
            </a:r>
          </a:p>
        </p:txBody>
      </p:sp>
      <p:pic>
        <p:nvPicPr>
          <p:cNvPr id="3379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364330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5503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0601" b="4918"/>
          <a:stretch>
            <a:fillRect/>
          </a:stretch>
        </p:blipFill>
        <p:spPr bwMode="auto">
          <a:xfrm>
            <a:off x="599426" y="1785926"/>
            <a:ext cx="30438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214290"/>
            <a:ext cx="721523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Корней  Чуковский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86"/>
            <a:ext cx="6835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1000100" y="2928934"/>
            <a:ext cx="728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624106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85875"/>
            <a:ext cx="3495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4" name="Рисунок 7" descr="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84" y="1785926"/>
            <a:ext cx="252950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214813" y="1500188"/>
            <a:ext cx="4929187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Древнегреческий учёный и поэт Каллимах (310-238 гг. до н.э.) возглавлял знаменитую Александрийскую библиотеку. Проделав титаническую работу, он составил каталог её книг, который занял целых 120 томов</a:t>
            </a:r>
            <a:r>
              <a:rPr lang="ru-RU" sz="3200" i="1">
                <a:solidFill>
                  <a:srgbClr val="624106"/>
                </a:solidFill>
                <a:latin typeface="Monotype Corsiva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42852"/>
            <a:ext cx="40815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 err="1">
                <a:ln w="11430">
                  <a:solidFill>
                    <a:srgbClr val="624106"/>
                  </a:solidFill>
                </a:ln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Каллимах</a:t>
            </a:r>
            <a:endParaRPr lang="ru-RU" sz="5400" b="1" spc="50" dirty="0">
              <a:ln w="11430">
                <a:solidFill>
                  <a:srgbClr val="624106"/>
                </a:solidFill>
              </a:ln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68413"/>
            <a:ext cx="371475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196" name="Рисунок 5" descr="Безимени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571612"/>
            <a:ext cx="31970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14813" y="1484313"/>
            <a:ext cx="47498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  <a:defRPr/>
            </a:pPr>
            <a:r>
              <a:rPr lang="ru-RU" sz="3600" b="1" i="1">
                <a:solidFill>
                  <a:srgbClr val="624106"/>
                </a:solidFill>
                <a:latin typeface="Monotype Corsiva" pitchFamily="66" charset="0"/>
              </a:rPr>
              <a:t>Кирилл (Константин) – один из братьев Солунских, основателей славянской азбуки, был библиотекарем патриаршей библиотеки в Константинополе</a:t>
            </a:r>
            <a:r>
              <a:rPr lang="ru-RU" sz="3600" b="1" i="1">
                <a:solidFill>
                  <a:srgbClr val="6241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624106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4606" y="142852"/>
            <a:ext cx="912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Кирилл (Константин) </a:t>
            </a:r>
            <a:r>
              <a:rPr lang="ru-RU" sz="36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Солунский</a:t>
            </a:r>
            <a:endParaRPr lang="ru-RU" sz="36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429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2" name="Picture 2" descr="G:\МОЛ\Ноде Г%D0%9D%D0%BE%D0%B4%D0%B5%20%D0%93%D0%B0%D0%B1%D1%80%D0%B8%D1%8D%D0%BB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00039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071938" y="1143000"/>
            <a:ext cx="4929187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Французский ученый, профессор медицины, философ, личный врач Людовика </a:t>
            </a:r>
            <a:r>
              <a:rPr lang="en-US" sz="3200" b="1" i="1">
                <a:solidFill>
                  <a:srgbClr val="624106"/>
                </a:solidFill>
                <a:latin typeface="Monotype Corsiva" pitchFamily="66" charset="0"/>
              </a:rPr>
              <a:t>XIII</a:t>
            </a: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  Г. Нодэ (1600-1653)</a:t>
            </a:r>
            <a:r>
              <a:rPr lang="en-US" sz="3200" b="1" i="1">
                <a:solidFill>
                  <a:srgbClr val="624106"/>
                </a:solidFill>
                <a:latin typeface="Monotype Corsiva" pitchFamily="66" charset="0"/>
              </a:rPr>
              <a:t>. </a:t>
            </a: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Работал в библиотеке кардинала Мазарини. Написал труд «Советы по устройству библиотеки». Разрабатывал классификацию фонда по отраслям знаний.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42852"/>
            <a:ext cx="64075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Габриель   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Нодэ</a:t>
            </a:r>
            <a:endParaRPr lang="ru-RU" sz="48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32146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0" name="Picture 2" descr="G:\МОЛ\лейбниц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80" y="1571612"/>
            <a:ext cx="269709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4" y="214290"/>
            <a:ext cx="8929718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5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Готфрид  </a:t>
            </a:r>
            <a:r>
              <a:rPr lang="ru-RU" sz="35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Вильгельм Лейбниц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000500" y="1041400"/>
            <a:ext cx="4824413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Философ, ученый с широким кругом научных интересов. </a:t>
            </a:r>
            <a:endParaRPr lang="ru-RU" sz="2800" b="1" i="1">
              <a:solidFill>
                <a:srgbClr val="624106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2800" b="1" i="1">
                <a:solidFill>
                  <a:srgbClr val="624106"/>
                </a:solidFill>
                <a:latin typeface="Monotype Corsiva" pitchFamily="66" charset="0"/>
              </a:rPr>
              <a:t>Г.В. Лейбниц (1646-1716). Руководил Герцогской библиотекой с 1690 г. на протяжении 23 лет. Разработал концепцию научной библиотеки. Сформулировал идею создания сводного каталога библиотек страны. Выдвинул идею создания центральной научной библиотеки универсального профиля.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32146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44" name="Picture 2" descr="att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643050"/>
            <a:ext cx="278960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142852"/>
            <a:ext cx="48577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Дени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  Дидро </a:t>
            </a:r>
            <a:endParaRPr lang="ru-RU" sz="4000" b="1" spc="50" dirty="0">
              <a:ln w="11430"/>
              <a:gradFill>
                <a:gsLst>
                  <a:gs pos="25000">
                    <a:srgbClr val="581F02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779838" y="1125538"/>
            <a:ext cx="5113337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80000"/>
              <a:buFont typeface="Wingdings 2" pitchFamily="18" charset="2"/>
              <a:buNone/>
            </a:pPr>
            <a:r>
              <a:rPr lang="ru-RU" sz="2500" b="1" i="1">
                <a:solidFill>
                  <a:srgbClr val="624106"/>
                </a:solidFill>
                <a:latin typeface="Monotype Corsiva" pitchFamily="66" charset="0"/>
              </a:rPr>
              <a:t>Французский философ,  просветитель и писатель Дени Дидро (1713 – 1784) после издания совместной с академиком Даламбером «Энциклопедии, или Толкового словаря наук, искусств и ремёсел»  (35т. с 1751 по 1780 г.) был буквально разорён.Спасло его предложение Екатерины </a:t>
            </a:r>
            <a:r>
              <a:rPr lang="en-US" sz="2500" b="1" i="1">
                <a:solidFill>
                  <a:srgbClr val="624106"/>
                </a:solidFill>
                <a:latin typeface="Monotype Corsiva" pitchFamily="66" charset="0"/>
              </a:rPr>
              <a:t>II</a:t>
            </a:r>
            <a:r>
              <a:rPr lang="ru-RU" sz="2500" b="1" i="1">
                <a:solidFill>
                  <a:srgbClr val="624106"/>
                </a:solidFill>
                <a:latin typeface="Monotype Corsiva" pitchFamily="66" charset="0"/>
              </a:rPr>
              <a:t> приобрести его библиотеку, оставив её в пожизненное пользование и назначив Дидро её хранителем. Дидро прибыл в Петербург в сентябре 1773 года и пробыл в России по март 1774 года.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357313"/>
            <a:ext cx="33797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292" name="Picture 2" descr="G:\МОЛ\Лессинг3692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802374" cy="41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Готхольд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4000" b="1" i="1" spc="50" dirty="0" err="1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Эфраим</a:t>
            </a:r>
            <a:r>
              <a:rPr lang="ru-RU" sz="40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Лессинг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286250" y="1785938"/>
            <a:ext cx="46434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Немецкий драматург  </a:t>
            </a:r>
          </a:p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Г.Э. Лессинг (1729-1781)  руководил Вольфенбюттельской герцогской библиотекой с 1771 г. до конца жизни. При нем библиотека приобрела статус одной из ведущих в стране.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der_frame_simple_elegant_black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316" name="Picture 2" descr="G:\МОЛ\гёте1436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24447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-24"/>
            <a:ext cx="857256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5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Иоганн   Вольфганг   </a:t>
            </a:r>
            <a:r>
              <a:rPr lang="ru-RU" sz="35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фон   </a:t>
            </a:r>
            <a:r>
              <a:rPr lang="ru-RU" sz="3500" b="1" i="1" spc="50" dirty="0">
                <a:ln w="11430"/>
                <a:gradFill>
                  <a:gsLst>
                    <a:gs pos="25000">
                      <a:srgbClr val="581F02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Гете (1749 – 1832)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143375" y="1571625"/>
            <a:ext cx="48577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sz="3200" b="1" i="1">
                <a:solidFill>
                  <a:srgbClr val="624106"/>
                </a:solidFill>
                <a:latin typeface="Monotype Corsiva" pitchFamily="66" charset="0"/>
              </a:rPr>
              <a:t>Занимал пост министра, в обязанности которого входило управление учреждениями науки, образования, культуры в том числе и библиотеками. Осуществил реформы в библиотечном деле.</a:t>
            </a:r>
          </a:p>
          <a:p>
            <a:pPr>
              <a:spcBef>
                <a:spcPct val="50000"/>
              </a:spcBef>
            </a:pPr>
            <a:endParaRPr lang="ru-RU" sz="2800">
              <a:solidFill>
                <a:srgbClr val="62410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1141</TotalTime>
  <Words>969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Corbel</vt:lpstr>
      <vt:lpstr>Wingdings 2</vt:lpstr>
      <vt:lpstr>Verdana</vt:lpstr>
      <vt:lpstr>Calibri</vt:lpstr>
      <vt:lpstr>Gill Sans MT</vt:lpstr>
      <vt:lpstr>Monotype Corsiva</vt:lpstr>
      <vt:lpstr>Georgia</vt:lpstr>
      <vt:lpstr>Солнцестояние</vt:lpstr>
      <vt:lpstr>Слайд 1</vt:lpstr>
      <vt:lpstr>Известные  люди - библиотекари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196</cp:revision>
  <dcterms:modified xsi:type="dcterms:W3CDTF">2020-07-17T09:18:13Z</dcterms:modified>
</cp:coreProperties>
</file>